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3" r:id="rId1"/>
  </p:sldMasterIdLst>
  <p:sldIdLst>
    <p:sldId id="256" r:id="rId2"/>
    <p:sldId id="257" r:id="rId3"/>
    <p:sldId id="258" r:id="rId4"/>
    <p:sldId id="259" r:id="rId5"/>
    <p:sldId id="271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9"/>
    <p:restoredTop sz="96208"/>
  </p:normalViewPr>
  <p:slideViewPr>
    <p:cSldViewPr snapToGrid="0" snapToObjects="1">
      <p:cViewPr varScale="1">
        <p:scale>
          <a:sx n="118" d="100"/>
          <a:sy n="118" d="100"/>
        </p:scale>
        <p:origin x="21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8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7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4/22/21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3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6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4/22/21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7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4/22/21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2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4/22/21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9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0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4/22/21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2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53" r:id="rId7"/>
    <p:sldLayoutId id="2147483754" r:id="rId8"/>
    <p:sldLayoutId id="2147483752" r:id="rId9"/>
    <p:sldLayoutId id="2147483761" r:id="rId10"/>
    <p:sldLayoutId id="214748376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soyster@gmail.com" TargetMode="External"/><Relationship Id="rId2" Type="http://schemas.openxmlformats.org/officeDocument/2006/relationships/hyperlink" Target="mailto:barbjclausen@comcast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FECA84E-1776-4B03-9261-CF74A291D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 rot="16200000">
            <a:off x="43976" y="-43974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D1C750-A523-B640-AE24-49DA6D3C0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76" y="304801"/>
            <a:ext cx="9601200" cy="1534297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2021-2026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Creating A Chapter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36F23-DEDF-1343-B845-42044F9E4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76" y="1905001"/>
            <a:ext cx="8763001" cy="962442"/>
          </a:xfrm>
        </p:spPr>
        <p:txBody>
          <a:bodyPr anchor="t">
            <a:normAutofit/>
          </a:bodyPr>
          <a:lstStyle/>
          <a:p>
            <a:r>
              <a:rPr lang="en-US" sz="2200" b="1" dirty="0">
                <a:solidFill>
                  <a:schemeClr val="tx2"/>
                </a:solidFill>
              </a:rPr>
              <a:t>What opportunities are in store for your chapter in 2021-2022?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BFFF490-82EC-4000-BB36-A67FD39E3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>
            <a:off x="10820400" y="3144779"/>
            <a:ext cx="1371600" cy="2548349"/>
          </a:xfrm>
          <a:prstGeom prst="rect">
            <a:avLst/>
          </a:prstGeom>
        </p:spPr>
      </p:pic>
      <p:pic>
        <p:nvPicPr>
          <p:cNvPr id="16" name="Picture 3" descr="Red and pink paper stripes in a wave shape">
            <a:extLst>
              <a:ext uri="{FF2B5EF4-FFF2-40B4-BE49-F238E27FC236}">
                <a16:creationId xmlns:a16="http://schemas.microsoft.com/office/drawing/2014/main" id="{396179FA-B706-4758-B4C2-85579AC6B0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150" r="-2" b="31563"/>
          <a:stretch/>
        </p:blipFill>
        <p:spPr>
          <a:xfrm>
            <a:off x="619840" y="3003970"/>
            <a:ext cx="11084189" cy="3854030"/>
          </a:xfrm>
          <a:custGeom>
            <a:avLst/>
            <a:gdLst/>
            <a:ahLst/>
            <a:cxnLst/>
            <a:rect l="l" t="t" r="r" b="b"/>
            <a:pathLst>
              <a:path w="11084189" h="3854030">
                <a:moveTo>
                  <a:pt x="5542094" y="0"/>
                </a:moveTo>
                <a:cubicBezTo>
                  <a:pt x="8264668" y="0"/>
                  <a:pt x="10536186" y="1609144"/>
                  <a:pt x="11061525" y="3748287"/>
                </a:cubicBezTo>
                <a:lnTo>
                  <a:pt x="11084189" y="3854030"/>
                </a:lnTo>
                <a:lnTo>
                  <a:pt x="0" y="3854030"/>
                </a:lnTo>
                <a:lnTo>
                  <a:pt x="22663" y="3748287"/>
                </a:lnTo>
                <a:cubicBezTo>
                  <a:pt x="548002" y="1609144"/>
                  <a:pt x="2819520" y="0"/>
                  <a:pt x="55420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590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CC456-D922-0D45-8331-EBA480D9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LEADERSHIP-CHAPTER SUPPORT</a:t>
            </a:r>
            <a:br>
              <a:rPr lang="en-US" dirty="0"/>
            </a:br>
            <a:r>
              <a:rPr lang="en-US" sz="2800" dirty="0"/>
              <a:t>(The state will work with chapters to…)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EA814-377D-034C-AD1B-D3AC5A5BD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Assess demographics of potential leaders: age, ethnicity, career status, etc. to be aware of leadership needs.</a:t>
            </a:r>
          </a:p>
          <a:p>
            <a:r>
              <a:rPr lang="en-US" dirty="0"/>
              <a:t>Have virtual small group meetings by area/region for officers &amp; state leaders to share victories, problems, potential candidates for all levels of service, etc. </a:t>
            </a:r>
          </a:p>
          <a:p>
            <a:r>
              <a:rPr lang="en-US" dirty="0"/>
              <a:t>Provide clock hours for workshops/sessions that qualify.</a:t>
            </a:r>
          </a:p>
          <a:p>
            <a:r>
              <a:rPr lang="en-US" dirty="0"/>
              <a:t>Help arrange for chapter officers to attend quadrant leadership workshops.</a:t>
            </a:r>
          </a:p>
          <a:p>
            <a:r>
              <a:rPr lang="en-US" dirty="0"/>
              <a:t>Provide Area Workshops with clock hours to support early educators.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7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19E2B-AF2F-7A49-8C7C-7C4AC58F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LEADERSHIP-Chapter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8A6FF-6B65-F145-A9E9-4E2F503E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the number of attendees at each leadership event in the region/area</a:t>
            </a:r>
          </a:p>
          <a:p>
            <a:r>
              <a:rPr lang="en-US" dirty="0"/>
              <a:t>Report potential chapter leaders that went to state Fall Board &amp; Convention</a:t>
            </a:r>
          </a:p>
          <a:p>
            <a:r>
              <a:rPr lang="en-US" dirty="0"/>
              <a:t>Summarize written feedback from attendees at leadership events &amp; determine future needs</a:t>
            </a:r>
          </a:p>
          <a:p>
            <a:r>
              <a:rPr lang="en-US" dirty="0"/>
              <a:t>Tabulate the clock hour participation and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80536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5A94-FB99-D745-8161-6AF77B91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EEC PROGRAM Chapter Support</a:t>
            </a:r>
            <a:br>
              <a:rPr lang="en-US" dirty="0"/>
            </a:br>
            <a:r>
              <a:rPr lang="en-US" dirty="0"/>
              <a:t>(</a:t>
            </a:r>
            <a:r>
              <a:rPr lang="en-US" sz="2700" dirty="0"/>
              <a:t>High interest themes state will provide ideas/support 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73E94-AA8B-1F45-872C-95CF6299F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Service State/Community: Guidelines that focus on helping all children with reading materials;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Political Educational Issues: Current issues for school, i.e. following COVID, equity, etc. (Non-partisan, neither union nor administration)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Social Justice: Diversity in the workplace, 504, GLAD, </a:t>
            </a:r>
            <a:r>
              <a:rPr lang="en-US" sz="2400" dirty="0" err="1"/>
              <a:t>transgener</a:t>
            </a:r>
            <a:r>
              <a:rPr lang="en-US" sz="2400" dirty="0"/>
              <a:t>, racial, disability,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Personal Growth (Wellness &amp; Technology): introduce/learn new software, stress relief programs through exercise, etc.</a:t>
            </a:r>
          </a:p>
        </p:txBody>
      </p:sp>
    </p:spTree>
    <p:extLst>
      <p:ext uri="{BB962C8B-B14F-4D97-AF65-F5344CB8AC3E}">
        <p14:creationId xmlns:p14="http://schemas.microsoft.com/office/powerpoint/2010/main" val="362672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1DE6-CB58-5E40-A47A-EE2B97FA4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EEC PROGRAM Chapter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001B-1A31-9641-A012-7476EA3A3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to the state committee which of the theme topics were used by the chapter &amp; their impact.</a:t>
            </a:r>
          </a:p>
          <a:p>
            <a:r>
              <a:rPr lang="en-US" dirty="0"/>
              <a:t>Evaluate/report any of the EEC prepared  programs that the chapter used and their effectiveness.</a:t>
            </a:r>
          </a:p>
          <a:p>
            <a:r>
              <a:rPr lang="en-US" dirty="0"/>
              <a:t>Tabulate/report the number of attendees for each, the number who took any clock hours offered, and the number of guests invited, etc.</a:t>
            </a:r>
          </a:p>
        </p:txBody>
      </p:sp>
    </p:spTree>
    <p:extLst>
      <p:ext uri="{BB962C8B-B14F-4D97-AF65-F5344CB8AC3E}">
        <p14:creationId xmlns:p14="http://schemas.microsoft.com/office/powerpoint/2010/main" val="350233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46070-0BEA-A24D-AD1D-1899A875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TIMELINE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b="0" dirty="0"/>
              <a:t>WITH PANDEMIC MODIFICATIONS!)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CA1BE-D6B1-2D42-9979-5F71AB810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August-Gather chapter leaders propose goals and actions</a:t>
            </a:r>
          </a:p>
          <a:p>
            <a:r>
              <a:rPr lang="en-US" dirty="0"/>
              <a:t>September-Chapter members receive drafts prior to chapter meeting, discuss in small groups, &amp; modify as needed</a:t>
            </a:r>
          </a:p>
          <a:p>
            <a:r>
              <a:rPr lang="en-US" dirty="0"/>
              <a:t>Late September-Attend Fall Board, gather additional information on action ideas, &amp; upon return add specifics to the action steps and the accountability steps. (Exactly what program/when/who/how/how effective?)</a:t>
            </a:r>
          </a:p>
          <a:p>
            <a:r>
              <a:rPr lang="en-US" dirty="0"/>
              <a:t>October-Submit your Chapter Strategic Plan to</a:t>
            </a:r>
            <a:r>
              <a:rPr lang="en-US" dirty="0">
                <a:highlight>
                  <a:srgbClr val="FFFF00"/>
                </a:highlight>
              </a:rPr>
              <a:t>__________</a:t>
            </a:r>
          </a:p>
          <a:p>
            <a:r>
              <a:rPr lang="en-US" dirty="0"/>
              <a:t>October-Start implementing your plan &amp; gather data</a:t>
            </a:r>
          </a:p>
        </p:txBody>
      </p:sp>
    </p:spTree>
    <p:extLst>
      <p:ext uri="{BB962C8B-B14F-4D97-AF65-F5344CB8AC3E}">
        <p14:creationId xmlns:p14="http://schemas.microsoft.com/office/powerpoint/2010/main" val="215957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9CA4-340E-8F49-881C-5AB3E219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Acton Plan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4DDBD-0ADA-064E-9D32-AADD75EF0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 using the same one as the state and put lines under each entry item so keep the columns even.</a:t>
            </a:r>
          </a:p>
          <a:p>
            <a:r>
              <a:rPr lang="en-US" dirty="0"/>
              <a:t>Keep your plan in Word until you send to the state and at that time change it to pdf.</a:t>
            </a:r>
          </a:p>
          <a:p>
            <a:r>
              <a:rPr lang="en-US" dirty="0"/>
              <a:t>Recommendation: Do one plan with three goals embedded in the actions. (Not like the state did because there are three committees and the actions span five years.)</a:t>
            </a:r>
          </a:p>
        </p:txBody>
      </p:sp>
    </p:spTree>
    <p:extLst>
      <p:ext uri="{BB962C8B-B14F-4D97-AF65-F5344CB8AC3E}">
        <p14:creationId xmlns:p14="http://schemas.microsoft.com/office/powerpoint/2010/main" val="1639810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E569-F548-6044-AE58-4FDE4D74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0B023-0D90-E640-B500-F9C746F62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HOW CAN WE HELP YOU?</a:t>
            </a:r>
          </a:p>
          <a:p>
            <a:pPr marL="0" indent="0" algn="ctr">
              <a:buNone/>
            </a:pPr>
            <a:r>
              <a:rPr lang="en-US" sz="2400" dirty="0"/>
              <a:t>Janet Le Beau </a:t>
            </a:r>
            <a:r>
              <a:rPr lang="en-US" sz="2400" u="sng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lilliansgrandma@hotmail.com</a:t>
            </a:r>
            <a:endParaRPr lang="en-US" sz="2400" u="sng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dirty="0"/>
              <a:t>Barbara Clausen </a:t>
            </a:r>
            <a:r>
              <a:rPr lang="en-US" sz="2400" u="sng" dirty="0">
                <a:hlinkClick r:id="rId2"/>
              </a:rPr>
              <a:t>barbjclausen@comcast.net</a:t>
            </a:r>
            <a:endParaRPr lang="en-US" sz="2400" u="sng" dirty="0"/>
          </a:p>
          <a:p>
            <a:pPr marL="0" indent="0" algn="ctr">
              <a:buNone/>
            </a:pPr>
            <a:r>
              <a:rPr lang="en-US" sz="2400" dirty="0"/>
              <a:t>Membership </a:t>
            </a:r>
            <a:r>
              <a:rPr lang="en-US" sz="2400" dirty="0">
                <a:hlinkClick r:id="rId3"/>
              </a:rPr>
              <a:t>msoyster@gmail</a:t>
            </a:r>
            <a:r>
              <a:rPr lang="en-US" sz="2400">
                <a:hlinkClick r:id="rId3"/>
              </a:rPr>
              <a:t>.com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EEC Program </a:t>
            </a:r>
            <a:r>
              <a:rPr lang="en-US" sz="2400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MEHarrison68@outlook.com</a:t>
            </a:r>
          </a:p>
          <a:p>
            <a:pPr marL="0" indent="0" algn="ctr">
              <a:buNone/>
            </a:pPr>
            <a:r>
              <a:rPr lang="en-US" sz="2400" dirty="0"/>
              <a:t>Leadership-New President will appoint the chair</a:t>
            </a:r>
          </a:p>
          <a:p>
            <a:pPr marL="0" indent="0" algn="ctr">
              <a:buNone/>
            </a:pPr>
            <a:r>
              <a:rPr lang="en-US" sz="2400" dirty="0"/>
              <a:t>Thank you for allowing us to work with you!</a:t>
            </a:r>
          </a:p>
        </p:txBody>
      </p:sp>
    </p:spTree>
    <p:extLst>
      <p:ext uri="{BB962C8B-B14F-4D97-AF65-F5344CB8AC3E}">
        <p14:creationId xmlns:p14="http://schemas.microsoft.com/office/powerpoint/2010/main" val="194139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FA27-A1A9-9341-AE5C-C8F7F158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Leaders Serving YOUR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4E39-C053-6B49-A7A6-DC543FEE5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Strategic Action Plan for Washington will provide you: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Ready-made tools to support chapter MEMBERSHIP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Support &amp; strategies for chapter LEADERSHIP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Programs &amp; tools for chapter Educational Excellence Programs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Connections from the state to international resources </a:t>
            </a:r>
          </a:p>
        </p:txBody>
      </p:sp>
    </p:spTree>
    <p:extLst>
      <p:ext uri="{BB962C8B-B14F-4D97-AF65-F5344CB8AC3E}">
        <p14:creationId xmlns:p14="http://schemas.microsoft.com/office/powerpoint/2010/main" val="207727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60BE-C875-5D4C-AE99-7A93DCB9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Acton Plan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7CA5-F174-A547-9BDE-0377DFBA9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deepest thank you to these fine women who worked for an entire year to bring this plan to the approval process:</a:t>
            </a:r>
          </a:p>
          <a:p>
            <a:r>
              <a:rPr lang="en-US" dirty="0"/>
              <a:t>Rayna Charles, Tau-Palouse; Rosa </a:t>
            </a:r>
            <a:r>
              <a:rPr lang="en-US" dirty="0" err="1"/>
              <a:t>Eilert</a:t>
            </a:r>
            <a:r>
              <a:rPr lang="en-US" dirty="0"/>
              <a:t>, Zeta-Wenatchee; Mary Lou Gregory, Beta Chi-Grays Harbor; Nancy Guthrie, Alpha-Tacoma; Teri King, Iota-Mason/Thurston;  Mary Rennie, Theta-Yakima; Debra Tarpley Alpha Delta-Seattle; Co-chairs: Janet LeBeau, Theta-Yakima; and Barbara Clausen, Chi-Cowlitz;</a:t>
            </a:r>
          </a:p>
        </p:txBody>
      </p:sp>
    </p:spTree>
    <p:extLst>
      <p:ext uri="{BB962C8B-B14F-4D97-AF65-F5344CB8AC3E}">
        <p14:creationId xmlns:p14="http://schemas.microsoft.com/office/powerpoint/2010/main" val="268618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C1A7-96E4-3841-BE51-C1F4F203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Planning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B73C9-1CFD-A140-AABA-44B48F87C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Demographics of Washington women educators</a:t>
            </a:r>
          </a:p>
          <a:p>
            <a:r>
              <a:rPr lang="en-US" dirty="0"/>
              <a:t>Demographics of current DKG members</a:t>
            </a:r>
          </a:p>
          <a:p>
            <a:r>
              <a:rPr lang="en-US" dirty="0"/>
              <a:t>Chapter presidents survey results</a:t>
            </a:r>
          </a:p>
          <a:p>
            <a:r>
              <a:rPr lang="en-US" dirty="0"/>
              <a:t>Washington members survey results</a:t>
            </a:r>
          </a:p>
          <a:p>
            <a:r>
              <a:rPr lang="en-US" dirty="0"/>
              <a:t>International strategic plan</a:t>
            </a:r>
          </a:p>
          <a:p>
            <a:r>
              <a:rPr lang="en-US" dirty="0"/>
              <a:t>Research of resources at state &amp; international level</a:t>
            </a:r>
          </a:p>
          <a:p>
            <a:r>
              <a:rPr lang="en-US" dirty="0"/>
              <a:t>Development of SMART goals, actions,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69083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AADA-8310-3A4B-903A-7D9F329A5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6684B3C-CD49-A545-A8BF-5A7CF1175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252" y="254834"/>
            <a:ext cx="9323882" cy="589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99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7FAD-7B6B-684E-A1A8-8A75A5AF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 CHAPTER SMART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04A7-A7CE-BB4A-9314-627CD7B96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 inclusive process that involves chapter leaders, committee chairs, etc. to develop your strategic plan</a:t>
            </a:r>
          </a:p>
          <a:p>
            <a:r>
              <a:rPr lang="en-US" dirty="0"/>
              <a:t>The state will provide for support of three goal areas, choose what your chapter needs (Membership, Leadership, EEC Program)</a:t>
            </a:r>
          </a:p>
          <a:p>
            <a:r>
              <a:rPr lang="en-US" dirty="0"/>
              <a:t>SMART means: Specific increase, measurable amount, achievable actions, relevant &amp; justifiable, timebound.</a:t>
            </a:r>
          </a:p>
        </p:txBody>
      </p:sp>
    </p:spTree>
    <p:extLst>
      <p:ext uri="{BB962C8B-B14F-4D97-AF65-F5344CB8AC3E}">
        <p14:creationId xmlns:p14="http://schemas.microsoft.com/office/powerpoint/2010/main" val="131168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AE5B-9C69-3C46-A74F-B4B8B1CB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PLAN IS A PLAN…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34685-6390-DB4C-BCF0-DAE80A3DF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When you plan for five years: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Use the road signs in the plan to guide you.</a:t>
            </a:r>
          </a:p>
          <a:p>
            <a:pPr marL="0" indent="0" algn="ctr">
              <a:buNone/>
            </a:pPr>
            <a:r>
              <a:rPr lang="en-US" dirty="0"/>
              <a:t>However, plan to adjust your GPS as the times change—the plan must be revised also!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800" b="1" dirty="0"/>
              <a:t>UNTIL YOU HAVE A BETTER PLAN!</a:t>
            </a:r>
          </a:p>
        </p:txBody>
      </p:sp>
    </p:spTree>
    <p:extLst>
      <p:ext uri="{BB962C8B-B14F-4D97-AF65-F5344CB8AC3E}">
        <p14:creationId xmlns:p14="http://schemas.microsoft.com/office/powerpoint/2010/main" val="1930207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2889-D192-6E4F-BD7F-A9EADC892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MEMBERSHIP-CHAPTER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F610-CC89-5447-A288-03D4E0EA0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Gather key leaders to participate in zoom quadrant training to seek ideas to strengthen your chapter membership</a:t>
            </a:r>
          </a:p>
          <a:p>
            <a:r>
              <a:rPr lang="en-US" dirty="0"/>
              <a:t>Identify current membership retention challenges &amp; expansion needs</a:t>
            </a:r>
          </a:p>
          <a:p>
            <a:r>
              <a:rPr lang="en-US" dirty="0"/>
              <a:t>Identify potential members from traditional/nontraditional settings &amp; include in your membership action plan</a:t>
            </a:r>
          </a:p>
          <a:p>
            <a:r>
              <a:rPr lang="en-US" dirty="0"/>
              <a:t>Implement membership retention strategies that fit your chapter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6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9C05A-E15A-8A4E-B19E-53EA8292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MEMBERSHIP-Chapter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24303-14B5-814D-8325-9611D5CC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action list how you will report results back to the state membership committee to see what worked/didn’t</a:t>
            </a:r>
          </a:p>
          <a:p>
            <a:r>
              <a:rPr lang="en-US" dirty="0"/>
              <a:t>How did you include early educator support in your plan? What were the results?</a:t>
            </a:r>
          </a:p>
          <a:p>
            <a:r>
              <a:rPr lang="en-US" dirty="0"/>
              <a:t>Chapter membership committee participation in Fall Board training opportunities and Spring Convention activities</a:t>
            </a:r>
          </a:p>
        </p:txBody>
      </p:sp>
    </p:spTree>
    <p:extLst>
      <p:ext uri="{BB962C8B-B14F-4D97-AF65-F5344CB8AC3E}">
        <p14:creationId xmlns:p14="http://schemas.microsoft.com/office/powerpoint/2010/main" val="2242376480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</TotalTime>
  <Words>926</Words>
  <Application>Microsoft Macintosh PowerPoint</Application>
  <PresentationFormat>Widescreen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Avenir Next LT Pro</vt:lpstr>
      <vt:lpstr>AvenirNext LT Pro Medium</vt:lpstr>
      <vt:lpstr>Wingdings</vt:lpstr>
      <vt:lpstr>BlockprintVTI</vt:lpstr>
      <vt:lpstr>2021-2026 Creating A Chapter Plan</vt:lpstr>
      <vt:lpstr>State Leaders Serving YOUR Chapter</vt:lpstr>
      <vt:lpstr>Strategic Acton Plan Committee</vt:lpstr>
      <vt:lpstr>Strategic Planning Process</vt:lpstr>
      <vt:lpstr>PowerPoint Presentation</vt:lpstr>
      <vt:lpstr>SET CHAPTER SMART GOALS</vt:lpstr>
      <vt:lpstr>A PLAN IS A PLAN…</vt:lpstr>
      <vt:lpstr>MEMBERSHIP-CHAPTER SUPPORT</vt:lpstr>
      <vt:lpstr>MEMBERSHIP-Chapter Accountability</vt:lpstr>
      <vt:lpstr>LEADERSHIP-CHAPTER SUPPORT (The state will work with chapters to…)</vt:lpstr>
      <vt:lpstr>LEADERSHIP-Chapter Accountability</vt:lpstr>
      <vt:lpstr> EEC PROGRAM Chapter Support (High interest themes state will provide ideas/support ) </vt:lpstr>
      <vt:lpstr>EEC PROGRAM Chapter Accountability</vt:lpstr>
      <vt:lpstr>CHAPTER TIMELINE (WITH PANDEMIC MODIFICATIONS!)</vt:lpstr>
      <vt:lpstr>Strategic Acton Plan Form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2021-2026 Creating A Chapter Plan</dc:title>
  <dc:creator>Barbara Clausen</dc:creator>
  <cp:lastModifiedBy>Barbara Clausen</cp:lastModifiedBy>
  <cp:revision>11</cp:revision>
  <dcterms:created xsi:type="dcterms:W3CDTF">2021-04-21T19:47:47Z</dcterms:created>
  <dcterms:modified xsi:type="dcterms:W3CDTF">2021-04-22T23:11:59Z</dcterms:modified>
</cp:coreProperties>
</file>