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5" r:id="rId28"/>
    <p:sldId id="286" r:id="rId29"/>
    <p:sldId id="287" r:id="rId30"/>
    <p:sldId id="288" r:id="rId31"/>
    <p:sldId id="289" r:id="rId32"/>
    <p:sldId id="29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24" autoAdjust="0"/>
  </p:normalViewPr>
  <p:slideViewPr>
    <p:cSldViewPr>
      <p:cViewPr>
        <p:scale>
          <a:sx n="66" d="100"/>
          <a:sy n="66" d="100"/>
        </p:scale>
        <p:origin x="-6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8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2F8B6-E3E5-4ABA-9554-3F990F1AD7BF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1CA9B-E5E2-4503-B016-77E20B661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1CA9B-E5E2-4503-B016-77E20B66160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F79A-7D8F-44EA-A343-964E83E0B565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B57222-0830-4013-BB3C-EEEDAC293C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 advClick="0" advTm="5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F79A-7D8F-44EA-A343-964E83E0B565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7222-0830-4013-BB3C-EEEDAC2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F79A-7D8F-44EA-A343-964E83E0B565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7222-0830-4013-BB3C-EEEDAC2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835F79A-7D8F-44EA-A343-964E83E0B565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5B57222-0830-4013-BB3C-EEEDAC293C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med" advClick="0" advTm="5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F79A-7D8F-44EA-A343-964E83E0B565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7222-0830-4013-BB3C-EEEDAC293C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5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F79A-7D8F-44EA-A343-964E83E0B565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7222-0830-4013-BB3C-EEEDAC293C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 advClick="0" advTm="5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7222-0830-4013-BB3C-EEEDAC293C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F79A-7D8F-44EA-A343-964E83E0B565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5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F79A-7D8F-44EA-A343-964E83E0B565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7222-0830-4013-BB3C-EEEDAC293C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med" advClick="0" advTm="5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F79A-7D8F-44EA-A343-964E83E0B565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7222-0830-4013-BB3C-EEEDAC2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835F79A-7D8F-44EA-A343-964E83E0B565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5B57222-0830-4013-BB3C-EEEDAC293C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 advClick="0" advTm="5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F79A-7D8F-44EA-A343-964E83E0B565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B57222-0830-4013-BB3C-EEEDAC293C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 advClick="0" advTm="5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835F79A-7D8F-44EA-A343-964E83E0B565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5B57222-0830-4013-BB3C-EEEDAC293C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5000">
    <p:wipe dir="r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8534400" cy="4876800"/>
          </a:xfrm>
        </p:spPr>
        <p:txBody>
          <a:bodyPr/>
          <a:lstStyle/>
          <a:p>
            <a:r>
              <a:rPr lang="en-US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br>
              <a:rPr lang="en-US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Washington State Organization of DKG</a:t>
            </a:r>
            <a:br>
              <a:rPr lang="en-US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2020 - 2022</a:t>
            </a:r>
            <a:br>
              <a:rPr lang="en-US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Chapter Presidents</a:t>
            </a:r>
            <a:endParaRPr lang="en-US" sz="54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 advClick="0" advTm="300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9700" y="680850"/>
            <a:ext cx="3886200" cy="4419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Alpha Zeta  Goldendale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Area 1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>Vicki </a:t>
            </a:r>
            <a:r>
              <a:rPr lang="en-US" sz="4900" b="1" dirty="0" err="1" smtClean="0">
                <a:solidFill>
                  <a:schemeClr val="tx1"/>
                </a:solidFill>
              </a:rPr>
              <a:t>Wollam</a:t>
            </a:r>
            <a:endParaRPr lang="en-US" sz="4900" dirty="0">
              <a:solidFill>
                <a:schemeClr val="tx1"/>
              </a:solidFill>
            </a:endParaRPr>
          </a:p>
        </p:txBody>
      </p:sp>
      <p:pic>
        <p:nvPicPr>
          <p:cNvPr id="25602" name="Picture 2" descr="Image may contain: 1 person, smiling, standing and outdoor"/>
          <p:cNvPicPr>
            <a:picLocks noChangeAspect="1" noChangeArrowheads="1"/>
          </p:cNvPicPr>
          <p:nvPr/>
        </p:nvPicPr>
        <p:blipFill>
          <a:blip r:embed="rId2" cstate="print"/>
          <a:srcRect l="35000" t="40000" r="48333" b="25556"/>
          <a:stretch>
            <a:fillRect/>
          </a:stretch>
        </p:blipFill>
        <p:spPr bwMode="auto">
          <a:xfrm>
            <a:off x="4343400" y="381000"/>
            <a:ext cx="4038600" cy="60236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2250" y="544275"/>
            <a:ext cx="3429000" cy="5638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Beta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  Seattle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Area 7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4900" b="1" smtClean="0">
                <a:solidFill>
                  <a:schemeClr val="tx1"/>
                </a:solidFill>
              </a:rPr>
              <a:t>Paige Wilson</a:t>
            </a:r>
            <a:r>
              <a:rPr lang="en-US" sz="4900" b="1" dirty="0" smtClean="0">
                <a:solidFill>
                  <a:schemeClr val="tx1"/>
                </a:solidFill>
              </a:rPr>
              <a:t/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&amp;</a:t>
            </a:r>
            <a:r>
              <a:rPr lang="en-US" sz="4900" b="1" dirty="0" smtClean="0">
                <a:solidFill>
                  <a:schemeClr val="tx1"/>
                </a:solidFill>
              </a:rPr>
              <a:t/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>Kathy Kellogg</a:t>
            </a:r>
            <a:endParaRPr lang="en-US" sz="4900" dirty="0">
              <a:solidFill>
                <a:schemeClr val="tx1"/>
              </a:solidFill>
            </a:endParaRPr>
          </a:p>
        </p:txBody>
      </p:sp>
      <p:pic>
        <p:nvPicPr>
          <p:cNvPr id="2" name="Picture 2" descr="C:\Users\TEMP.WVSD.008\Downloads\20190202_095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30200"/>
            <a:ext cx="4724400" cy="629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036950"/>
            <a:ext cx="3124200" cy="3124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Beta </a:t>
            </a:r>
            <a:r>
              <a:rPr lang="en-US" b="1" dirty="0" err="1" smtClean="0">
                <a:solidFill>
                  <a:srgbClr val="C00000"/>
                </a:solidFill>
              </a:rPr>
              <a:t>Beta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Sea </a:t>
            </a:r>
            <a:r>
              <a:rPr lang="en-US" b="1" dirty="0" err="1" smtClean="0">
                <a:solidFill>
                  <a:srgbClr val="C00000"/>
                </a:solidFill>
              </a:rPr>
              <a:t>Tac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Area 7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>Connie </a:t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sz="4900" b="1" dirty="0" err="1" smtClean="0">
                <a:solidFill>
                  <a:schemeClr val="tx1"/>
                </a:solidFill>
              </a:rPr>
              <a:t>Birkvold</a:t>
            </a:r>
            <a:endParaRPr lang="en-US" sz="49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TEMP.WVSD.008\Downloads\IMG_0264.jpeg"/>
          <p:cNvPicPr>
            <a:picLocks noChangeAspect="1" noChangeArrowheads="1"/>
          </p:cNvPicPr>
          <p:nvPr/>
        </p:nvPicPr>
        <p:blipFill>
          <a:blip r:embed="rId2" cstate="print"/>
          <a:srcRect l="26838" t="28555" r="30517" b="28586"/>
          <a:stretch>
            <a:fillRect/>
          </a:stretch>
        </p:blipFill>
        <p:spPr bwMode="auto">
          <a:xfrm>
            <a:off x="3962400" y="228600"/>
            <a:ext cx="4800600" cy="64328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599" y="2053775"/>
            <a:ext cx="3733801" cy="3124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Beta Chi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Grays Harbor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Area 9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>Mary Lou </a:t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>Gregory</a:t>
            </a:r>
            <a:endParaRPr lang="en-US" sz="49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TEMP.WVSD.008\Downloads\ML Greg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28600"/>
            <a:ext cx="4541520" cy="63886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350" y="801750"/>
            <a:ext cx="4267200" cy="44958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Beta Delta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Auburn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Area 4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/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>Marge </a:t>
            </a:r>
            <a:r>
              <a:rPr lang="en-US" sz="4900" b="1" dirty="0" err="1" smtClean="0">
                <a:solidFill>
                  <a:schemeClr val="tx1"/>
                </a:solidFill>
              </a:rPr>
              <a:t>Lofstrom</a:t>
            </a:r>
            <a:endParaRPr lang="en-US" sz="49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TEMP.WVSD.008\Downloads\1231180958a.jpg"/>
          <p:cNvPicPr>
            <a:picLocks noChangeAspect="1" noChangeArrowheads="1"/>
          </p:cNvPicPr>
          <p:nvPr/>
        </p:nvPicPr>
        <p:blipFill>
          <a:blip r:embed="rId2" cstate="print"/>
          <a:srcRect l="15152" t="16667" r="6145"/>
          <a:stretch>
            <a:fillRect/>
          </a:stretch>
        </p:blipFill>
        <p:spPr bwMode="auto">
          <a:xfrm>
            <a:off x="4495800" y="533400"/>
            <a:ext cx="4114800" cy="58091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9900" y="1901875"/>
            <a:ext cx="3200400" cy="3276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Beta Kappa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Oak Harbor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Area 6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>Kris </a:t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>Bishop</a:t>
            </a:r>
            <a:endParaRPr lang="en-US" sz="4900" dirty="0">
              <a:solidFill>
                <a:schemeClr val="tx1"/>
              </a:solidFill>
            </a:endParaRPr>
          </a:p>
        </p:txBody>
      </p:sp>
      <p:pic>
        <p:nvPicPr>
          <p:cNvPr id="22530" name="Picture 2" descr="Bishop "/>
          <p:cNvPicPr>
            <a:picLocks noChangeAspect="1" noChangeArrowheads="1"/>
          </p:cNvPicPr>
          <p:nvPr/>
        </p:nvPicPr>
        <p:blipFill>
          <a:blip r:embed="rId2" cstate="print"/>
          <a:srcRect l="3448" t="10098" r="6897"/>
          <a:stretch>
            <a:fillRect/>
          </a:stretch>
        </p:blipFill>
        <p:spPr bwMode="auto">
          <a:xfrm>
            <a:off x="4343400" y="457200"/>
            <a:ext cx="4267200" cy="59904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447800"/>
            <a:ext cx="3124200" cy="36449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Beta Nu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Sequim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Area 10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4900" b="1" dirty="0" err="1" smtClean="0">
                <a:solidFill>
                  <a:schemeClr val="tx1"/>
                </a:solidFill>
              </a:rPr>
              <a:t>Dodie</a:t>
            </a:r>
            <a:r>
              <a:rPr lang="en-US" sz="4900" b="1" dirty="0" smtClean="0">
                <a:solidFill>
                  <a:schemeClr val="tx1"/>
                </a:solidFill>
              </a:rPr>
              <a:t> </a:t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>French</a:t>
            </a:r>
            <a:endParaRPr lang="en-US" sz="4900" dirty="0">
              <a:solidFill>
                <a:schemeClr val="tx1"/>
              </a:solidFill>
            </a:endParaRPr>
          </a:p>
        </p:txBody>
      </p:sp>
      <p:pic>
        <p:nvPicPr>
          <p:cNvPr id="2" name="Picture 2" descr="C:\Users\TEMP.WVSD.012\Downloads\20200404_1834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533399"/>
            <a:ext cx="4438650" cy="60215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9900" y="1660875"/>
            <a:ext cx="3124200" cy="3505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Beta Sigma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Seattle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Area 7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>Rhonda Gardner</a:t>
            </a:r>
            <a:endParaRPr lang="en-US" sz="4900" dirty="0">
              <a:solidFill>
                <a:schemeClr val="tx1"/>
              </a:solidFill>
            </a:endParaRPr>
          </a:p>
        </p:txBody>
      </p:sp>
      <p:pic>
        <p:nvPicPr>
          <p:cNvPr id="18435" name="Picture 3" descr="C:\Users\TEMP.WVSD.012\Downloads\image.png"/>
          <p:cNvPicPr>
            <a:picLocks noChangeAspect="1" noChangeArrowheads="1"/>
          </p:cNvPicPr>
          <p:nvPr/>
        </p:nvPicPr>
        <p:blipFill>
          <a:blip r:embed="rId2" cstate="print"/>
          <a:srcRect l="28278" t="5050" r="33333" b="51250"/>
          <a:stretch>
            <a:fillRect/>
          </a:stretch>
        </p:blipFill>
        <p:spPr bwMode="auto">
          <a:xfrm>
            <a:off x="4114800" y="533399"/>
            <a:ext cx="4038600" cy="59305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52400" y="1143000"/>
            <a:ext cx="4876800" cy="4419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Beta Upsilon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Grand Coulee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Area 8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>Caryn </a:t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>Mills</a:t>
            </a:r>
            <a:endParaRPr lang="en-US" sz="4900" dirty="0">
              <a:solidFill>
                <a:schemeClr val="tx1"/>
              </a:solidFill>
            </a:endParaRPr>
          </a:p>
        </p:txBody>
      </p:sp>
      <p:sp>
        <p:nvSpPr>
          <p:cNvPr id="17410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2" descr="Image may contain: 1 person, smiling, standing, horse and outdoor"/>
          <p:cNvPicPr>
            <a:picLocks noChangeAspect="1" noChangeArrowheads="1"/>
          </p:cNvPicPr>
          <p:nvPr/>
        </p:nvPicPr>
        <p:blipFill>
          <a:blip r:embed="rId2" cstate="print"/>
          <a:srcRect l="42335" t="21961" r="27005" b="52549"/>
          <a:stretch>
            <a:fillRect/>
          </a:stretch>
        </p:blipFill>
        <p:spPr bwMode="auto">
          <a:xfrm>
            <a:off x="4703298" y="609600"/>
            <a:ext cx="3831102" cy="579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650" y="1380475"/>
            <a:ext cx="2895600" cy="3810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Chi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Cowlitz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Area 5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>Deb </a:t>
            </a:r>
            <a:r>
              <a:rPr lang="en-US" sz="4900" b="1" dirty="0" err="1" smtClean="0">
                <a:solidFill>
                  <a:schemeClr val="tx1"/>
                </a:solidFill>
              </a:rPr>
              <a:t>Tulver</a:t>
            </a:r>
            <a:endParaRPr lang="en-US" sz="4900" dirty="0">
              <a:solidFill>
                <a:schemeClr val="tx1"/>
              </a:solidFill>
            </a:endParaRPr>
          </a:p>
        </p:txBody>
      </p:sp>
      <p:pic>
        <p:nvPicPr>
          <p:cNvPr id="16386" name="Picture 2" descr="Image may contain: 2 people, people smiling, text that says 'I voted YES! Vote YES for Castle Rock KIDS'"/>
          <p:cNvPicPr>
            <a:picLocks noChangeAspect="1" noChangeArrowheads="1"/>
          </p:cNvPicPr>
          <p:nvPr/>
        </p:nvPicPr>
        <p:blipFill>
          <a:blip r:embed="rId2" cstate="print"/>
          <a:srcRect l="9756" t="3659" r="48780" b="35366"/>
          <a:stretch>
            <a:fillRect/>
          </a:stretch>
        </p:blipFill>
        <p:spPr bwMode="auto">
          <a:xfrm>
            <a:off x="4419600" y="381000"/>
            <a:ext cx="4114800" cy="6051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7500" y="2049150"/>
            <a:ext cx="2497450" cy="3124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Alpha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  Tacoma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Area 4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>Laura </a:t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>Bye</a:t>
            </a:r>
            <a:endParaRPr lang="en-US" sz="4900" b="1" dirty="0">
              <a:solidFill>
                <a:schemeClr val="tx1"/>
              </a:solidFill>
            </a:endParaRPr>
          </a:p>
        </p:txBody>
      </p:sp>
      <p:pic>
        <p:nvPicPr>
          <p:cNvPr id="35844" name="Picture 4" descr="Image may contain: 1 person, smiling, eyeglasses and closeup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t="4988" r="7308"/>
          <a:stretch>
            <a:fillRect/>
          </a:stretch>
        </p:blipFill>
        <p:spPr bwMode="auto">
          <a:xfrm>
            <a:off x="3962400" y="435964"/>
            <a:ext cx="4495800" cy="61172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066800"/>
            <a:ext cx="3191500" cy="46412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Epsilon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Puyallup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Area 4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4900" b="1" dirty="0" err="1" smtClean="0">
                <a:solidFill>
                  <a:schemeClr val="tx1"/>
                </a:solidFill>
              </a:rPr>
              <a:t>Mariet</a:t>
            </a:r>
            <a:r>
              <a:rPr lang="en-US" sz="4900" b="1" dirty="0" smtClean="0">
                <a:solidFill>
                  <a:schemeClr val="tx1"/>
                </a:solidFill>
              </a:rPr>
              <a:t/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>O’Leary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endParaRPr lang="en-US" sz="49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TEMP.WVSD.008\Downloads\4C2BDD49-55BD-40D5-AE1E-0D662EB22BDD.jpeg"/>
          <p:cNvPicPr>
            <a:picLocks noChangeAspect="1" noChangeArrowheads="1"/>
          </p:cNvPicPr>
          <p:nvPr/>
        </p:nvPicPr>
        <p:blipFill>
          <a:blip r:embed="rId2" cstate="print"/>
          <a:srcRect l="29253" t="-3333" r="21694" b="43060"/>
          <a:stretch>
            <a:fillRect/>
          </a:stretch>
        </p:blipFill>
        <p:spPr bwMode="auto">
          <a:xfrm>
            <a:off x="4267200" y="342284"/>
            <a:ext cx="4191000" cy="62526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09800"/>
            <a:ext cx="3276600" cy="406999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Eta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Spokane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Area 2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>Sherri </a:t>
            </a:r>
            <a:r>
              <a:rPr lang="en-US" sz="4900" b="1" dirty="0" err="1" smtClean="0">
                <a:solidFill>
                  <a:schemeClr val="tx1"/>
                </a:solidFill>
              </a:rPr>
              <a:t>Wagemann</a:t>
            </a:r>
            <a:r>
              <a:rPr lang="en-US" sz="4900" b="1" dirty="0" smtClean="0">
                <a:solidFill>
                  <a:schemeClr val="tx1"/>
                </a:solidFill>
              </a:rPr>
              <a:t/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> &amp;</a:t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sz="4900" b="1" dirty="0" err="1" smtClean="0">
                <a:solidFill>
                  <a:schemeClr val="tx1"/>
                </a:solidFill>
              </a:rPr>
              <a:t>Tori</a:t>
            </a:r>
            <a:r>
              <a:rPr lang="en-US" sz="4900" b="1" dirty="0" smtClean="0">
                <a:solidFill>
                  <a:schemeClr val="tx1"/>
                </a:solidFill>
              </a:rPr>
              <a:t> Hanson</a:t>
            </a:r>
            <a:endParaRPr lang="en-US" sz="4900" dirty="0">
              <a:solidFill>
                <a:schemeClr val="tx1"/>
              </a:solidFill>
            </a:endParaRPr>
          </a:p>
        </p:txBody>
      </p:sp>
      <p:sp>
        <p:nvSpPr>
          <p:cNvPr id="14338" name="AutoShape 2" descr="https://mail.google.com/mail/u/0?ui=2&amp;ik=194b0f1f4e&amp;attid=0.1.1&amp;permmsgid=msg-f:1671054316823099500&amp;th=1730c70c2a9fb86c&amp;view=fimg&amp;sz=s0-l75-ft&amp;attbid=ANGjdJ8_UEBMZvPE3SZLq7OiVqHkWiAceGGmE4uSX4EcrH6guivNliHlITW79all-HfT8FjjNPLyN3YXeDS-G8812n_upl0McdWjxDdK41YuNHixGq3daNuxTO9C1gM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 descr="https://mail.google.com/mail/u/0?ui=2&amp;ik=194b0f1f4e&amp;attid=0.1.1&amp;permmsgid=msg-f:1671054316823099500&amp;th=1730c70c2a9fb86c&amp;view=fimg&amp;sz=s0-l75-ft&amp;attbid=ANGjdJ8_UEBMZvPE3SZLq7OiVqHkWiAceGGmE4uSX4EcrH6guivNliHlITW79all-HfT8FjjNPLyN3YXeDS-G8812n_upl0McdWjxDdK41YuNHixGq3daNuxTO9C1gM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2" name="AutoShape 6" descr="https://mail.google.com/mail/u/0?ui=2&amp;ik=194b0f1f4e&amp;attid=0.1.1&amp;permmsgid=msg-f:1671054316823099500&amp;th=1730c70c2a9fb86c&amp;view=fimg&amp;sz=s0-l75-ft&amp;attbid=ANGjdJ8_UEBMZvPE3SZLq7OiVqHkWiAceGGmE4uSX4EcrH6guivNliHlITW79all-HfT8FjjNPLyN3YXeDS-G8812n_upl0McdWjxDdK41YuNHixGq3daNuxTO9C1gM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3" name="Picture 7" descr="C:\Users\TEMP.WVSD.012\Downloads\FullSizeRender.jpg"/>
          <p:cNvPicPr>
            <a:picLocks noChangeAspect="1" noChangeArrowheads="1"/>
          </p:cNvPicPr>
          <p:nvPr/>
        </p:nvPicPr>
        <p:blipFill>
          <a:blip r:embed="rId3" cstate="print"/>
          <a:srcRect l="46843" t="-1961" r="8887" b="24378"/>
          <a:stretch>
            <a:fillRect/>
          </a:stretch>
        </p:blipFill>
        <p:spPr bwMode="auto">
          <a:xfrm>
            <a:off x="3276600" y="381000"/>
            <a:ext cx="2743200" cy="4038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5" name="Picture 9" descr="Image may contain: Tori Hanson"/>
          <p:cNvPicPr>
            <a:picLocks noChangeAspect="1" noChangeArrowheads="1"/>
          </p:cNvPicPr>
          <p:nvPr/>
        </p:nvPicPr>
        <p:blipFill>
          <a:blip r:embed="rId4" cstate="print"/>
          <a:srcRect l="57837" t="13157" r="18492" b="52201"/>
          <a:stretch>
            <a:fillRect/>
          </a:stretch>
        </p:blipFill>
        <p:spPr bwMode="auto">
          <a:xfrm>
            <a:off x="5791200" y="1905000"/>
            <a:ext cx="3124200" cy="45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81000"/>
            <a:ext cx="4191000" cy="48144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Iota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Mason &amp; Thurston Counties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Area 9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>Teri </a:t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>King</a:t>
            </a:r>
            <a:endParaRPr lang="en-US" sz="49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Teri L. King â Washington Sea Gr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81000"/>
            <a:ext cx="4727120" cy="6113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533400"/>
            <a:ext cx="3200400" cy="5715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Kappa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Kent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Area 4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4900" b="1" dirty="0" err="1" smtClean="0">
                <a:solidFill>
                  <a:schemeClr val="tx1"/>
                </a:solidFill>
              </a:rPr>
              <a:t>Kenda</a:t>
            </a:r>
            <a:r>
              <a:rPr lang="en-US" sz="4900" b="1" dirty="0" smtClean="0">
                <a:solidFill>
                  <a:schemeClr val="tx1"/>
                </a:solidFill>
              </a:rPr>
              <a:t> Chambers</a:t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>&amp; </a:t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>Lynn Thompson</a:t>
            </a:r>
            <a:endParaRPr lang="en-US" sz="49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Image may contain: 1 person, smiling"/>
          <p:cNvPicPr>
            <a:picLocks noChangeAspect="1" noChangeArrowheads="1"/>
          </p:cNvPicPr>
          <p:nvPr/>
        </p:nvPicPr>
        <p:blipFill>
          <a:blip r:embed="rId2" cstate="print"/>
          <a:srcRect t="-4255" r="3546"/>
          <a:stretch>
            <a:fillRect/>
          </a:stretch>
        </p:blipFill>
        <p:spPr bwMode="auto">
          <a:xfrm>
            <a:off x="6248400" y="2743200"/>
            <a:ext cx="2590800" cy="3733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TEMP.WVSD.012\Downloads\photo for DK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5709" y="457200"/>
            <a:ext cx="3083691" cy="4114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325" y="1439375"/>
            <a:ext cx="3810000" cy="3733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Lambda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Bellingham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Area 6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>Nancy K.</a:t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sz="4900" b="1" dirty="0" err="1" smtClean="0">
                <a:solidFill>
                  <a:schemeClr val="tx1"/>
                </a:solidFill>
              </a:rPr>
              <a:t>Sheng</a:t>
            </a:r>
            <a:endParaRPr lang="en-US" sz="49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TEMP.WVSD.008\Downloads\Nancy Sheng pic.jpg"/>
          <p:cNvPicPr>
            <a:picLocks noChangeAspect="1" noChangeArrowheads="1"/>
          </p:cNvPicPr>
          <p:nvPr/>
        </p:nvPicPr>
        <p:blipFill>
          <a:blip r:embed="rId2" cstate="print"/>
          <a:srcRect l="4678" r="6437" b="7222"/>
          <a:stretch>
            <a:fillRect/>
          </a:stretch>
        </p:blipFill>
        <p:spPr bwMode="auto">
          <a:xfrm>
            <a:off x="4114800" y="381000"/>
            <a:ext cx="4343400" cy="624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295400"/>
            <a:ext cx="2868875" cy="3886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Mu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Vancouver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Area 5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>Joy </a:t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sz="4900" b="1" dirty="0" err="1" smtClean="0">
                <a:solidFill>
                  <a:schemeClr val="tx1"/>
                </a:solidFill>
              </a:rPr>
              <a:t>Gault</a:t>
            </a:r>
            <a:endParaRPr lang="en-US" sz="49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Image may contain: 3 people, people smiling, people standing"/>
          <p:cNvPicPr>
            <a:picLocks noChangeAspect="1" noChangeArrowheads="1"/>
          </p:cNvPicPr>
          <p:nvPr/>
        </p:nvPicPr>
        <p:blipFill>
          <a:blip r:embed="rId2" cstate="print"/>
          <a:srcRect l="14809" t="36667" r="67981" b="30061"/>
          <a:stretch>
            <a:fillRect/>
          </a:stretch>
        </p:blipFill>
        <p:spPr bwMode="auto">
          <a:xfrm>
            <a:off x="4086101" y="457200"/>
            <a:ext cx="4143499" cy="601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2850" y="762000"/>
            <a:ext cx="3668150" cy="44179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Phi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Grays Harbor/ Pacific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Area 9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>Cheryl Hancock</a:t>
            </a:r>
            <a:endParaRPr lang="en-US" sz="49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TEMP.WVSD.008\Downloads\20190108_112137.jpg"/>
          <p:cNvPicPr>
            <a:picLocks noChangeAspect="1" noChangeArrowheads="1"/>
          </p:cNvPicPr>
          <p:nvPr/>
        </p:nvPicPr>
        <p:blipFill>
          <a:blip r:embed="rId2" cstate="print">
            <a:lum contrast="33000"/>
          </a:blip>
          <a:srcRect l="10000" t="13333" r="17407" b="15556"/>
          <a:stretch>
            <a:fillRect/>
          </a:stretch>
        </p:blipFill>
        <p:spPr bwMode="auto">
          <a:xfrm flipH="1">
            <a:off x="4114800" y="457200"/>
            <a:ext cx="4572000" cy="6096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6175" y="1457675"/>
            <a:ext cx="2743200" cy="3733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Psi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Kennewick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Area 3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>Caryn Mears</a:t>
            </a:r>
            <a:endParaRPr lang="en-US" sz="4900" dirty="0">
              <a:solidFill>
                <a:schemeClr val="tx1"/>
              </a:solidFill>
            </a:endParaRPr>
          </a:p>
        </p:txBody>
      </p:sp>
      <p:pic>
        <p:nvPicPr>
          <p:cNvPr id="6146" name="Picture 2" descr="Image may contain: 1 person, eyeglasses and indoor"/>
          <p:cNvPicPr>
            <a:picLocks noChangeAspect="1" noChangeArrowheads="1"/>
          </p:cNvPicPr>
          <p:nvPr/>
        </p:nvPicPr>
        <p:blipFill>
          <a:blip r:embed="rId2" cstate="print"/>
          <a:srcRect l="7952" t="8629" r="12782" b="1818"/>
          <a:stretch>
            <a:fillRect/>
          </a:stretch>
        </p:blipFill>
        <p:spPr bwMode="auto">
          <a:xfrm>
            <a:off x="4343400" y="838200"/>
            <a:ext cx="3962400" cy="518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1800" y="1384300"/>
            <a:ext cx="3200400" cy="3810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Rho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Seattle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Area 7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>Beth </a:t>
            </a:r>
            <a:r>
              <a:rPr lang="en-US" sz="4900" b="1" dirty="0" err="1" smtClean="0">
                <a:solidFill>
                  <a:schemeClr val="tx1"/>
                </a:solidFill>
              </a:rPr>
              <a:t>Panattoni</a:t>
            </a:r>
            <a:endParaRPr lang="en-US" sz="49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TEMP.WVSD.005\Downloads\Purses cop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10000" contrast="20000"/>
          </a:blip>
          <a:srcRect l="15323" t="6226" r="52929" b="63035"/>
          <a:stretch>
            <a:fillRect/>
          </a:stretch>
        </p:blipFill>
        <p:spPr bwMode="auto">
          <a:xfrm>
            <a:off x="3886200" y="422563"/>
            <a:ext cx="4724400" cy="60987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600200"/>
            <a:ext cx="3962400" cy="4038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Tau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Palouse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Area 2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Rose Bruce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endParaRPr lang="en-US" sz="4900" dirty="0">
              <a:solidFill>
                <a:schemeClr val="tx1"/>
              </a:solidFill>
            </a:endParaRPr>
          </a:p>
        </p:txBody>
      </p:sp>
      <p:pic>
        <p:nvPicPr>
          <p:cNvPr id="4098" name="Picture 2" descr="Image may contain: people smiling, one or more people, selfie and closeup"/>
          <p:cNvPicPr>
            <a:picLocks noChangeAspect="1" noChangeArrowheads="1"/>
          </p:cNvPicPr>
          <p:nvPr/>
        </p:nvPicPr>
        <p:blipFill>
          <a:blip r:embed="rId2" cstate="print"/>
          <a:srcRect l="41784" t="9167" b="43333"/>
          <a:stretch>
            <a:fillRect/>
          </a:stretch>
        </p:blipFill>
        <p:spPr bwMode="auto">
          <a:xfrm>
            <a:off x="4648200" y="609600"/>
            <a:ext cx="3886200" cy="5637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295400"/>
            <a:ext cx="2971800" cy="4114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Alpha Delta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Seattle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Area 7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>Kris </a:t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>Hotchkiss</a:t>
            </a:r>
            <a:endParaRPr lang="en-US" sz="4900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TEMP.WVSD.008\Downloads\Alpha Delta Co-Presidents Kris Hotchkiss and Kathy O'Leary (1).jpg"/>
          <p:cNvPicPr>
            <a:picLocks noChangeAspect="1" noChangeArrowheads="1"/>
          </p:cNvPicPr>
          <p:nvPr/>
        </p:nvPicPr>
        <p:blipFill>
          <a:blip r:embed="rId2" cstate="print"/>
          <a:srcRect l="3514" r="39089"/>
          <a:stretch>
            <a:fillRect/>
          </a:stretch>
        </p:blipFill>
        <p:spPr bwMode="auto">
          <a:xfrm>
            <a:off x="4267200" y="456254"/>
            <a:ext cx="3962400" cy="58534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0200" y="1511300"/>
            <a:ext cx="3352800" cy="3657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Theta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Yakima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Area 1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>Mary </a:t>
            </a:r>
            <a:r>
              <a:rPr lang="en-US" sz="4900" b="1" dirty="0" err="1" smtClean="0">
                <a:solidFill>
                  <a:schemeClr val="tx1"/>
                </a:solidFill>
              </a:rPr>
              <a:t>Rennie</a:t>
            </a:r>
            <a:endParaRPr lang="en-US" sz="4900" dirty="0">
              <a:solidFill>
                <a:schemeClr val="tx1"/>
              </a:solidFill>
            </a:endParaRPr>
          </a:p>
        </p:txBody>
      </p:sp>
      <p:pic>
        <p:nvPicPr>
          <p:cNvPr id="3073" name="Picture 1" descr="C:\Users\TEMP.WVSD.008\Downloads\Mary Rennie - Theta Chapter.jpg"/>
          <p:cNvPicPr>
            <a:picLocks noChangeAspect="1" noChangeArrowheads="1"/>
          </p:cNvPicPr>
          <p:nvPr/>
        </p:nvPicPr>
        <p:blipFill>
          <a:blip r:embed="rId2" cstate="print"/>
          <a:srcRect l="7389" b="12976"/>
          <a:stretch>
            <a:fillRect/>
          </a:stretch>
        </p:blipFill>
        <p:spPr bwMode="auto">
          <a:xfrm>
            <a:off x="4267200" y="304800"/>
            <a:ext cx="4405314" cy="624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6700" y="2209800"/>
            <a:ext cx="2971800" cy="2971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Zeta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Wenatchee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Area 8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Rosa </a:t>
            </a:r>
            <a:r>
              <a:rPr lang="en-US" b="1" dirty="0" err="1" smtClean="0">
                <a:solidFill>
                  <a:schemeClr val="tx1"/>
                </a:solidFill>
              </a:rPr>
              <a:t>Eilert</a:t>
            </a:r>
            <a:endParaRPr lang="en-US" sz="49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TEMP.WVSD.008\Downloads\IMG_4332.jpg"/>
          <p:cNvPicPr>
            <a:picLocks noChangeAspect="1" noChangeArrowheads="1"/>
          </p:cNvPicPr>
          <p:nvPr/>
        </p:nvPicPr>
        <p:blipFill>
          <a:blip r:embed="rId2" cstate="print"/>
          <a:srcRect l="20370" t="2222" r="10000" b="16884"/>
          <a:stretch>
            <a:fillRect/>
          </a:stretch>
        </p:blipFill>
        <p:spPr bwMode="auto">
          <a:xfrm>
            <a:off x="4469757" y="304800"/>
            <a:ext cx="4140843" cy="6172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28600" y="1905000"/>
            <a:ext cx="8763000" cy="19812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  <a:latin typeface="Lucida Handwriting" pitchFamily="66" charset="0"/>
              </a:rPr>
              <a:t>Thank you </a:t>
            </a:r>
            <a:br>
              <a:rPr lang="en-US" sz="4800" dirty="0" smtClean="0">
                <a:solidFill>
                  <a:srgbClr val="C00000"/>
                </a:solidFill>
                <a:latin typeface="Lucida Handwriting" pitchFamily="66" charset="0"/>
              </a:rPr>
            </a:br>
            <a:r>
              <a:rPr lang="en-US" sz="4800" dirty="0" smtClean="0">
                <a:solidFill>
                  <a:srgbClr val="C00000"/>
                </a:solidFill>
                <a:latin typeface="Lucida Handwriting" pitchFamily="66" charset="0"/>
              </a:rPr>
              <a:t>for your leadership</a:t>
            </a:r>
            <a:r>
              <a:rPr lang="en-US" sz="5400" dirty="0" smtClean="0">
                <a:solidFill>
                  <a:srgbClr val="C00000"/>
                </a:solidFill>
                <a:latin typeface="Lucida Handwriting" pitchFamily="66" charset="0"/>
              </a:rPr>
              <a:t>!</a:t>
            </a:r>
            <a:endParaRPr lang="en-US" sz="5400" dirty="0">
              <a:solidFill>
                <a:srgbClr val="C00000"/>
              </a:solidFill>
              <a:latin typeface="Lucida Handwriting" pitchFamily="66" charset="0"/>
            </a:endParaRPr>
          </a:p>
        </p:txBody>
      </p:sp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2328" y="1295399"/>
            <a:ext cx="4001072" cy="434340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Alpha Lambda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Lower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Yakima Valley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Area 1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>Robin </a:t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>Smith</a:t>
            </a:r>
            <a:endParaRPr lang="en-US" sz="4900" dirty="0">
              <a:solidFill>
                <a:schemeClr val="tx1"/>
              </a:solidFill>
            </a:endParaRPr>
          </a:p>
        </p:txBody>
      </p:sp>
      <p:pic>
        <p:nvPicPr>
          <p:cNvPr id="2" name="Picture 2" descr="C:\Users\TEMP.WVSD.012\Downloads\E396B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28600"/>
            <a:ext cx="4495800" cy="63962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925" y="1299350"/>
            <a:ext cx="3459675" cy="3886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Alpha Nu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Seattle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Area 7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4900" b="1" dirty="0" err="1" smtClean="0">
                <a:solidFill>
                  <a:schemeClr val="tx1"/>
                </a:solidFill>
              </a:rPr>
              <a:t>Garrel</a:t>
            </a:r>
            <a:r>
              <a:rPr lang="en-US" sz="4900" b="1" dirty="0" smtClean="0">
                <a:solidFill>
                  <a:schemeClr val="tx1"/>
                </a:solidFill>
              </a:rPr>
              <a:t> Lindberg</a:t>
            </a:r>
            <a:endParaRPr lang="en-US" sz="49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TEMP.WVSD.008\Downloads\laadahabkfmggbmi.jpg"/>
          <p:cNvPicPr>
            <a:picLocks noChangeAspect="1" noChangeArrowheads="1"/>
          </p:cNvPicPr>
          <p:nvPr/>
        </p:nvPicPr>
        <p:blipFill>
          <a:blip r:embed="rId2" cstate="print"/>
          <a:srcRect l="29167" t="18889" r="29166" b="6667"/>
          <a:stretch>
            <a:fillRect/>
          </a:stretch>
        </p:blipFill>
        <p:spPr bwMode="auto">
          <a:xfrm>
            <a:off x="3809999" y="304800"/>
            <a:ext cx="4666527" cy="624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0700" y="1600200"/>
            <a:ext cx="2819400" cy="3581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Alpha Psi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Pasco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Area 3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>Ruth </a:t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sz="4900" b="1" dirty="0" err="1" smtClean="0">
                <a:solidFill>
                  <a:schemeClr val="tx1"/>
                </a:solidFill>
              </a:rPr>
              <a:t>Wolberg</a:t>
            </a:r>
            <a:endParaRPr lang="en-US" sz="49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TEMP.WVSD.008\Downloads\IMG_4414.jpg"/>
          <p:cNvPicPr>
            <a:picLocks noChangeAspect="1" noChangeArrowheads="1"/>
          </p:cNvPicPr>
          <p:nvPr/>
        </p:nvPicPr>
        <p:blipFill>
          <a:blip r:embed="rId2" cstate="print"/>
          <a:srcRect l="-58" r="33557" b="29125"/>
          <a:stretch>
            <a:fillRect/>
          </a:stretch>
        </p:blipFill>
        <p:spPr bwMode="auto">
          <a:xfrm>
            <a:off x="4183740" y="304800"/>
            <a:ext cx="4343400" cy="6172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308099"/>
            <a:ext cx="3657600" cy="38931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Alpha Rho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Spanaway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Area 4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>Marian Barker</a:t>
            </a:r>
            <a:endParaRPr lang="en-US" sz="4900" dirty="0">
              <a:solidFill>
                <a:schemeClr val="tx1"/>
              </a:solidFill>
            </a:endParaRPr>
          </a:p>
        </p:txBody>
      </p:sp>
      <p:pic>
        <p:nvPicPr>
          <p:cNvPr id="29698" name="Picture 2" descr="Image may contain: 1 person, smilin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28649" t="13333" r="33242" b="40741"/>
          <a:stretch>
            <a:fillRect/>
          </a:stretch>
        </p:blipFill>
        <p:spPr bwMode="auto">
          <a:xfrm>
            <a:off x="4419600" y="457200"/>
            <a:ext cx="4038600" cy="586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143000"/>
            <a:ext cx="4314700" cy="3732474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 smtClean="0">
                <a:solidFill>
                  <a:srgbClr val="C00000"/>
                </a:solidFill>
              </a:rPr>
              <a:t>Alpha Sigma</a:t>
            </a:r>
            <a:br>
              <a:rPr lang="en-US" sz="3800" b="1" dirty="0" smtClean="0">
                <a:solidFill>
                  <a:srgbClr val="C00000"/>
                </a:solidFill>
              </a:rPr>
            </a:br>
            <a:r>
              <a:rPr lang="en-US" sz="3800" b="1" dirty="0" smtClean="0">
                <a:solidFill>
                  <a:srgbClr val="C00000"/>
                </a:solidFill>
              </a:rPr>
              <a:t> Kitsap</a:t>
            </a:r>
            <a:br>
              <a:rPr lang="en-US" sz="3800" b="1" dirty="0" smtClean="0">
                <a:solidFill>
                  <a:srgbClr val="C00000"/>
                </a:solidFill>
              </a:rPr>
            </a:br>
            <a:r>
              <a:rPr lang="en-US" sz="3800" b="1" dirty="0" smtClean="0">
                <a:solidFill>
                  <a:srgbClr val="C00000"/>
                </a:solidFill>
              </a:rPr>
              <a:t>Area 10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4400" b="1" dirty="0" smtClean="0">
                <a:solidFill>
                  <a:schemeClr val="tx1"/>
                </a:solidFill>
              </a:rPr>
              <a:t>Andrea </a:t>
            </a:r>
            <a:r>
              <a:rPr lang="en-US" sz="4400" b="1" dirty="0" err="1" smtClean="0">
                <a:solidFill>
                  <a:schemeClr val="tx1"/>
                </a:solidFill>
              </a:rPr>
              <a:t>Neault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TEMP.WVSD.008\Downloads\Andrea Neault pic - Alpha Sig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18528"/>
            <a:ext cx="4038600" cy="58992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066800"/>
            <a:ext cx="3657600" cy="3581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800" b="1" dirty="0" smtClean="0">
                <a:solidFill>
                  <a:srgbClr val="C00000"/>
                </a:solidFill>
              </a:rPr>
              <a:t>Alpha Tau</a:t>
            </a:r>
            <a:br>
              <a:rPr lang="en-US" sz="3800" b="1" dirty="0" smtClean="0">
                <a:solidFill>
                  <a:srgbClr val="C00000"/>
                </a:solidFill>
              </a:rPr>
            </a:br>
            <a:r>
              <a:rPr lang="en-US" sz="3800" b="1" dirty="0" smtClean="0">
                <a:solidFill>
                  <a:srgbClr val="C00000"/>
                </a:solidFill>
              </a:rPr>
              <a:t> Tacoma/Puyallup</a:t>
            </a:r>
            <a:br>
              <a:rPr lang="en-US" sz="3800" b="1" dirty="0" smtClean="0">
                <a:solidFill>
                  <a:srgbClr val="C00000"/>
                </a:solidFill>
              </a:rPr>
            </a:br>
            <a:r>
              <a:rPr lang="en-US" sz="3800" b="1" dirty="0" smtClean="0">
                <a:solidFill>
                  <a:srgbClr val="C00000"/>
                </a:solidFill>
              </a:rPr>
              <a:t>Area 4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>Joan Schilling</a:t>
            </a:r>
            <a:endParaRPr lang="en-US" sz="4900" dirty="0">
              <a:solidFill>
                <a:schemeClr val="tx1"/>
              </a:solidFill>
            </a:endParaRPr>
          </a:p>
        </p:txBody>
      </p:sp>
      <p:pic>
        <p:nvPicPr>
          <p:cNvPr id="7" name="Picture 6" descr="joan schilling pic.png"/>
          <p:cNvPicPr>
            <a:picLocks noChangeAspect="1"/>
          </p:cNvPicPr>
          <p:nvPr/>
        </p:nvPicPr>
        <p:blipFill>
          <a:blip r:embed="rId2" cstate="print"/>
          <a:srcRect l="10000" t="8959" b="10377"/>
          <a:stretch>
            <a:fillRect/>
          </a:stretch>
        </p:blipFill>
        <p:spPr>
          <a:xfrm>
            <a:off x="4541044" y="533400"/>
            <a:ext cx="4071937" cy="579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1462</TotalTime>
  <Words>47</Words>
  <Application>Microsoft Office PowerPoint</Application>
  <PresentationFormat>On-screen Show (4:3)</PresentationFormat>
  <Paragraphs>33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Paper</vt:lpstr>
      <vt:lpstr>  Washington State Organization of DKG  2020 - 2022 Chapter Presidents</vt:lpstr>
      <vt:lpstr>Alpha   Tacoma Area 4  Laura  Bye</vt:lpstr>
      <vt:lpstr>Alpha Delta  Seattle Area 7  Kris  Hotchkiss</vt:lpstr>
      <vt:lpstr>   Alpha Lambda  Lower  Yakima Valley Area 1  Robin  Smith</vt:lpstr>
      <vt:lpstr>Alpha Nu Seattle Area 7  Garrel Lindberg</vt:lpstr>
      <vt:lpstr>Alpha Psi  Pasco Area 3  Ruth  Wolberg</vt:lpstr>
      <vt:lpstr>Alpha Rho  Spanaway Area 4  Marian Barker</vt:lpstr>
      <vt:lpstr>Alpha Sigma  Kitsap Area 10  Andrea Neault</vt:lpstr>
      <vt:lpstr>Alpha Tau  Tacoma/Puyallup Area 4  Joan Schilling</vt:lpstr>
      <vt:lpstr>Alpha Zeta  Goldendale Area 1  Vicki Wollam</vt:lpstr>
      <vt:lpstr>Beta   Seattle Area 7  Paige Wilson &amp; Kathy Kellogg</vt:lpstr>
      <vt:lpstr>Beta Beta Sea Tac Area 7  Connie  Birkvold</vt:lpstr>
      <vt:lpstr>Beta Chi Grays Harbor Area 9  Mary Lou  Gregory</vt:lpstr>
      <vt:lpstr>Beta Delta Auburn Area 4  Marge Lofstrom</vt:lpstr>
      <vt:lpstr>Beta Kappa  Oak Harbor Area 6  Kris  Bishop</vt:lpstr>
      <vt:lpstr>Beta Nu Sequim Area 10  Dodie  French</vt:lpstr>
      <vt:lpstr>Beta Sigma Seattle Area 7  Rhonda Gardner</vt:lpstr>
      <vt:lpstr>Beta Upsilon   Grand Coulee Area 8  Caryn  Mills</vt:lpstr>
      <vt:lpstr>Chi Cowlitz Area 5  Deb Tulver</vt:lpstr>
      <vt:lpstr>Epsilon Puyallup Area 4  Mariet O’Leary </vt:lpstr>
      <vt:lpstr>  Eta Spokane Area 2  Sherri Wagemann  &amp; Tori Hanson</vt:lpstr>
      <vt:lpstr>Iota Mason &amp; Thurston Counties Area 9  Teri  King</vt:lpstr>
      <vt:lpstr>Kappa Kent Area 4  Kenda Chambers &amp;  Lynn Thompson</vt:lpstr>
      <vt:lpstr>Lambda Bellingham Area 6  Nancy K. Sheng</vt:lpstr>
      <vt:lpstr>Mu Vancouver Area 5  Joy  Gault</vt:lpstr>
      <vt:lpstr>Phi Grays Harbor/ Pacific Area 9  Cheryl Hancock</vt:lpstr>
      <vt:lpstr>Psi Kennewick Area 3  Caryn Mears</vt:lpstr>
      <vt:lpstr>Rho Seattle Area 7  Beth Panattoni</vt:lpstr>
      <vt:lpstr>Tau Palouse Area 2  Rose Bruce </vt:lpstr>
      <vt:lpstr>Theta Yakima Area 1  Mary Rennie</vt:lpstr>
      <vt:lpstr>Zeta Wenatchee Area 8  Rosa Eilert</vt:lpstr>
      <vt:lpstr>Thank you  for your leadership!</vt:lpstr>
    </vt:vector>
  </TitlesOfParts>
  <Company>West Valley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wagemshe000</dc:creator>
  <cp:lastModifiedBy>wagemshe000</cp:lastModifiedBy>
  <cp:revision>157</cp:revision>
  <dcterms:created xsi:type="dcterms:W3CDTF">2018-12-31T17:37:22Z</dcterms:created>
  <dcterms:modified xsi:type="dcterms:W3CDTF">2020-07-28T17:37:33Z</dcterms:modified>
</cp:coreProperties>
</file>